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6C38"/>
    <a:srgbClr val="EBD3CD"/>
    <a:srgbClr val="D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76" d="100"/>
          <a:sy n="76" d="100"/>
        </p:scale>
        <p:origin x="2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than 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80049" custLinFactNeighborX="-871" custLinFactNeighborY="-885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1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0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0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7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9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2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6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6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9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4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4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3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0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5" destOrd="0" parTransId="{8B441615-A8ED-48B1-B195-C063125B2650}" sibTransId="{622056CA-38D1-40F6-9AC1-59C795BEB592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0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9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0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7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8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7" presId="urn:microsoft.com/office/officeart/2005/8/layout/process3"/>
    <dgm:cxn modelId="{F57A947A-6D52-4C64-9D96-747721E94BBE}" type="presOf" srcId="{B81A6ADF-C308-42F5-BB80-31667AADAE07}" destId="{E9C22DAC-1D47-49F1-B2FD-D002E6914887}" srcOrd="0" destOrd="7" presId="urn:microsoft.com/office/officeart/2005/8/layout/process3"/>
    <dgm:cxn modelId="{356B1E7B-F60D-4AED-BAE7-5E56C4249F98}" srcId="{A63346BE-5B79-4806-AD92-9735AB306B88}" destId="{E405BB25-7338-4EA1-8424-E5C81B6C0426}" srcOrd="3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5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8" presId="urn:microsoft.com/office/officeart/2005/8/layout/process3"/>
    <dgm:cxn modelId="{8EA30A82-E71C-4CBD-ACA7-BD1AAD8C99C4}" type="presOf" srcId="{31444169-B547-43F0-8213-3923D374B302}" destId="{E9C22DAC-1D47-49F1-B2FD-D002E6914887}" srcOrd="0" destOrd="4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4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6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5" presId="urn:microsoft.com/office/officeart/2005/8/layout/process3"/>
    <dgm:cxn modelId="{75FCF29A-C868-4A2A-9685-5A52EB826AFC}" type="presOf" srcId="{69C9FA93-5130-4140-BFDE-364EC9E2FE2E}" destId="{E9C22DAC-1D47-49F1-B2FD-D002E6914887}" srcOrd="0" destOrd="5" presId="urn:microsoft.com/office/officeart/2005/8/layout/process3"/>
    <dgm:cxn modelId="{D204C99E-C4C9-49C2-B53A-4D063C3A504A}" type="presOf" srcId="{41A1D47F-7B5F-4E7D-8ED2-95F1C3696A24}" destId="{E9C22DAC-1D47-49F1-B2FD-D002E6914887}" srcOrd="0" destOrd="6" presId="urn:microsoft.com/office/officeart/2005/8/layout/process3"/>
    <dgm:cxn modelId="{0173AF9F-EB7E-42B6-B7F9-99A67319E28A}" srcId="{E5D12FD8-922D-435A-94F0-8C7C5061233A}" destId="{DDE4140B-A1D5-4110-BA9B-63BC7EE8AE35}" srcOrd="8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0" presId="urn:microsoft.com/office/officeart/2005/8/layout/process3"/>
    <dgm:cxn modelId="{315D8FB9-F831-462D-A2E9-BBE396B1DEA9}" srcId="{A63346BE-5B79-4806-AD92-9735AB306B88}" destId="{FEB0D2CE-1DF4-4AED-BDB4-C9A3A815A814}" srcOrd="1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0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1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3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2" presId="urn:microsoft.com/office/officeart/2005/8/layout/process3"/>
    <dgm:cxn modelId="{2A97D2E2-4F64-42BC-A386-8CE31A527CC5}" type="presOf" srcId="{04DCAE0B-DB0F-47DC-A662-2E35AB3DADB0}" destId="{CB04E9D3-7506-4FF5-8AEE-1BF2A8FC60DA}" srcOrd="0" destOrd="3" presId="urn:microsoft.com/office/officeart/2005/8/layout/process3"/>
    <dgm:cxn modelId="{16FAE1E2-469D-4BBE-BB4B-D8D0EA86F280}" srcId="{A63346BE-5B79-4806-AD92-9735AB306B88}" destId="{E4F56D40-AB5F-461B-898E-34B0F4E7EE25}" srcOrd="8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0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2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9" destOrd="0" parTransId="{5A6EF684-3187-4516-9349-B56EAE68EAC9}" sibTransId="{D93FA4BE-BB9C-4E0B-AA96-D29396EC2B82}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2" presId="urn:microsoft.com/office/officeart/2005/8/layout/process3"/>
    <dgm:cxn modelId="{32A829FD-9235-4F6E-94C7-148D5D29A16F}" type="presOf" srcId="{766C6341-E925-42DE-80AF-E53BE2F22674}" destId="{CB04E9D3-7506-4FF5-8AEE-1BF2A8FC60DA}" srcOrd="0" destOrd="1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or Zip</a:t>
          </a:r>
        </a:p>
      </dsp:txBody>
      <dsp:txXfrm>
        <a:off x="719" y="33888"/>
        <a:ext cx="2868237" cy="586868"/>
      </dsp:txXfrm>
    </dsp:sp>
    <dsp:sp modelId="{CB04E9D3-7506-4FF5-8AEE-1BF2A8FC60DA}">
      <dsp:nvSpPr>
        <dsp:cNvPr id="0" name=""/>
        <dsp:cNvSpPr/>
      </dsp:nvSpPr>
      <dsp:spPr>
        <a:xfrm>
          <a:off x="554799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Inputs as search term, returns best matching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57k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More than 50% of queries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Missing &amp; duplicate entries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Default search radius too broad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Invalid datapoints</a:t>
          </a:r>
        </a:p>
      </dsp:txBody>
      <dsp:txXfrm>
        <a:off x="633200" y="712915"/>
        <a:ext cx="2520021" cy="3304646"/>
      </dsp:txXfrm>
    </dsp:sp>
    <dsp:sp modelId="{4A44841D-8B05-4001-B32B-1D28F9269AB5}">
      <dsp:nvSpPr>
        <dsp:cNvPr id="0" name=""/>
        <dsp:cNvSpPr/>
      </dsp:nvSpPr>
      <dsp:spPr>
        <a:xfrm>
          <a:off x="3176509" y="55123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164002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Search Radius Overlap</a:t>
          </a:r>
        </a:p>
      </dsp:txBody>
      <dsp:txXfrm>
        <a:off x="4099166" y="33888"/>
        <a:ext cx="2868237" cy="586868"/>
      </dsp:txXfrm>
    </dsp:sp>
    <dsp:sp modelId="{E9C22DAC-1D47-49F1-B2FD-D002E6914887}">
      <dsp:nvSpPr>
        <dsp:cNvPr id="0" name=""/>
        <dsp:cNvSpPr/>
      </dsp:nvSpPr>
      <dsp:spPr>
        <a:xfrm>
          <a:off x="4653247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grid of coordinates: 5 mi intervals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Search radius: 5 mi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78k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532 queries, 30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More duplicates, fewer missing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Minimal invalid datapoints</a:t>
          </a:r>
        </a:p>
      </dsp:txBody>
      <dsp:txXfrm>
        <a:off x="4731648" y="712915"/>
        <a:ext cx="2520021" cy="3304646"/>
      </dsp:txXfrm>
    </dsp:sp>
    <dsp:sp modelId="{6366E1FB-9EA6-424B-9F65-3394891AD23B}">
      <dsp:nvSpPr>
        <dsp:cNvPr id="0" name=""/>
        <dsp:cNvSpPr/>
      </dsp:nvSpPr>
      <dsp:spPr>
        <a:xfrm>
          <a:off x="7274956" y="55123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164002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33888"/>
          <a:ext cx="2868237" cy="88030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Hypotenuse Theory</a:t>
          </a:r>
        </a:p>
      </dsp:txBody>
      <dsp:txXfrm>
        <a:off x="8197614" y="33888"/>
        <a:ext cx="2868237" cy="586868"/>
      </dsp:txXfrm>
    </dsp:sp>
    <dsp:sp modelId="{0F8D3D22-812C-4E53-98F5-18E11D0411CB}">
      <dsp:nvSpPr>
        <dsp:cNvPr id="0" name=""/>
        <dsp:cNvSpPr/>
      </dsp:nvSpPr>
      <dsp:spPr>
        <a:xfrm>
          <a:off x="8722131" y="634514"/>
          <a:ext cx="2676823" cy="34614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Create grid of coordinates: 3 mi intervals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Search radius: 2.12 mi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54k results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Full coverage and min overlap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1300+ queries, 2 over limit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Even fewer duplicates and missing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Minimal invalid datapoints</a:t>
          </a:r>
        </a:p>
      </dsp:txBody>
      <dsp:txXfrm>
        <a:off x="8800532" y="712915"/>
        <a:ext cx="2520021" cy="3304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12702" y="6180508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 ∙ Natalie……………..∙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422E0-5DFC-4FE9-A866-853BE133CE4F}"/>
              </a:ext>
            </a:extLst>
          </p:cNvPr>
          <p:cNvGrpSpPr/>
          <p:nvPr/>
        </p:nvGrpSpPr>
        <p:grpSpPr>
          <a:xfrm>
            <a:off x="339672" y="2752396"/>
            <a:ext cx="11518209" cy="3085215"/>
            <a:chOff x="339672" y="2737495"/>
            <a:chExt cx="11518209" cy="30852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E0407D-9906-4DC7-9324-D85116D26AAB}"/>
                </a:ext>
              </a:extLst>
            </p:cNvPr>
            <p:cNvSpPr/>
            <p:nvPr/>
          </p:nvSpPr>
          <p:spPr>
            <a:xfrm>
              <a:off x="339672" y="2737495"/>
              <a:ext cx="11518209" cy="3085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D69AE4-C65F-49D0-BED7-2917DF807C7A}"/>
                </a:ext>
              </a:extLst>
            </p:cNvPr>
            <p:cNvGrpSpPr/>
            <p:nvPr/>
          </p:nvGrpSpPr>
          <p:grpSpPr>
            <a:xfrm>
              <a:off x="677927" y="2863748"/>
              <a:ext cx="10841698" cy="2832708"/>
              <a:chOff x="787400" y="2850220"/>
              <a:chExt cx="10841698" cy="28327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960EC25-8EF7-4B87-873C-D2E944BCC1BE}"/>
                  </a:ext>
                </a:extLst>
              </p:cNvPr>
              <p:cNvGrpSpPr/>
              <p:nvPr/>
            </p:nvGrpSpPr>
            <p:grpSpPr>
              <a:xfrm>
                <a:off x="3585641" y="2850220"/>
                <a:ext cx="5042178" cy="968747"/>
                <a:chOff x="3935658" y="2886921"/>
                <a:chExt cx="5042178" cy="96874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918E6D-662D-4FD3-880F-078D983741C0}"/>
                    </a:ext>
                  </a:extLst>
                </p:cNvPr>
                <p:cNvSpPr txBox="1"/>
                <p:nvPr/>
              </p:nvSpPr>
              <p:spPr>
                <a:xfrm>
                  <a:off x="3935658" y="2886921"/>
                  <a:ext cx="17887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/>
                    <a:t>Avg Rating </a:t>
                  </a:r>
                </a:p>
                <a:p>
                  <a:pPr algn="r"/>
                  <a:r>
                    <a:rPr lang="en-US" dirty="0"/>
                    <a:t>Score: 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200" b="1" dirty="0"/>
                        <a:t>S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0C01782-F497-4D44-9496-5F117E651ABC}"/>
                  </a:ext>
                </a:extLst>
              </p:cNvPr>
              <p:cNvGrpSpPr/>
              <p:nvPr/>
            </p:nvGrpSpPr>
            <p:grpSpPr>
              <a:xfrm>
                <a:off x="787400" y="3930823"/>
                <a:ext cx="10841698" cy="973333"/>
                <a:chOff x="787400" y="3942080"/>
                <a:chExt cx="10841698" cy="97333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4410F90-2B1F-4A34-B2FA-FFC92F66D326}"/>
                    </a:ext>
                  </a:extLst>
                </p:cNvPr>
                <p:cNvGrpSpPr/>
                <p:nvPr/>
              </p:nvGrpSpPr>
              <p:grpSpPr>
                <a:xfrm>
                  <a:off x="787400" y="3942080"/>
                  <a:ext cx="4982032" cy="973333"/>
                  <a:chOff x="965200" y="4000013"/>
                  <a:chExt cx="4982032" cy="97333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3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32885D3-8756-4CF5-96B5-4BC941955910}"/>
                      </a:ext>
                    </a:extLst>
                  </p:cNvPr>
                  <p:cNvSpPr/>
                  <p:nvPr/>
                </p:nvSpPr>
                <p:spPr>
                  <a:xfrm>
                    <a:off x="965200" y="4000013"/>
                    <a:ext cx="186779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CF45DA-694C-41F6-B6E3-7BD41F091182}"/>
                    </a:ext>
                  </a:extLst>
                </p:cNvPr>
                <p:cNvGrpSpPr/>
                <p:nvPr/>
              </p:nvGrpSpPr>
              <p:grpSpPr>
                <a:xfrm>
                  <a:off x="5336553" y="3946781"/>
                  <a:ext cx="6292545" cy="963930"/>
                  <a:chOff x="5514353" y="3934946"/>
                  <a:chExt cx="6292545" cy="9639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D4C0FA-A3C8-49D4-AA0A-4E0221FF34BE}"/>
                      </a:ext>
                    </a:extLst>
                  </p:cNvPr>
                  <p:cNvSpPr/>
                  <p:nvPr/>
                </p:nvSpPr>
                <p:spPr>
                  <a:xfrm>
                    <a:off x="5514353" y="3934946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Restaurants+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B29B122-E0D7-4C2C-BB33-D82FFB52F456}"/>
                  </a:ext>
                </a:extLst>
              </p:cNvPr>
              <p:cNvGrpSpPr/>
              <p:nvPr/>
            </p:nvGrpSpPr>
            <p:grpSpPr>
              <a:xfrm>
                <a:off x="888980" y="5016013"/>
                <a:ext cx="9502966" cy="666915"/>
                <a:chOff x="888980" y="5016013"/>
                <a:chExt cx="9502966" cy="66691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C19949-6219-4A29-BBBC-14B25A3F6BAC}"/>
                    </a:ext>
                  </a:extLst>
                </p:cNvPr>
                <p:cNvGrpSpPr/>
                <p:nvPr/>
              </p:nvGrpSpPr>
              <p:grpSpPr>
                <a:xfrm>
                  <a:off x="888980" y="5016013"/>
                  <a:ext cx="4270852" cy="646331"/>
                  <a:chOff x="1066780" y="5066813"/>
                  <a:chExt cx="4270852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dirty="0"/>
                          <a:t> 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E4F80D-02A3-4A67-AE00-3C44DB7D31ED}"/>
                      </a:ext>
                    </a:extLst>
                  </p:cNvPr>
                  <p:cNvSpPr/>
                  <p:nvPr/>
                </p:nvSpPr>
                <p:spPr>
                  <a:xfrm>
                    <a:off x="1066780" y="5066813"/>
                    <a:ext cx="176745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9A1096-8A71-4C16-A475-AA6F30AF7482}"/>
                    </a:ext>
                  </a:extLst>
                </p:cNvPr>
                <p:cNvGrpSpPr/>
                <p:nvPr/>
              </p:nvGrpSpPr>
              <p:grpSpPr>
                <a:xfrm>
                  <a:off x="5336552" y="5036597"/>
                  <a:ext cx="5055394" cy="646331"/>
                  <a:chOff x="5514352" y="5087397"/>
                  <a:chExt cx="5055394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b="1" dirty="0"/>
                          <a:t> </a:t>
                        </a:r>
                        <a:r>
                          <a:rPr lang="en-US" sz="1200" dirty="0"/>
                          <a:t>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2222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A1EC502-912E-4346-95F8-718EB9C5D1AB}"/>
                      </a:ext>
                    </a:extLst>
                  </p:cNvPr>
                  <p:cNvSpPr/>
                  <p:nvPr/>
                </p:nvSpPr>
                <p:spPr>
                  <a:xfrm>
                    <a:off x="5514352" y="5087397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Categories+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774994" y="6013543"/>
            <a:ext cx="10645130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OVERALL COUNTY SCORE: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24306"/>
              </p:ext>
            </p:extLst>
          </p:nvPr>
        </p:nvGraphicFramePr>
        <p:xfrm>
          <a:off x="326590" y="2511147"/>
          <a:ext cx="11418720" cy="451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147483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5A27D-DD48-4715-900B-888707718959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Bay Area Dataset:</a:t>
            </a:r>
          </a:p>
          <a:p>
            <a:pPr algn="ctr"/>
            <a:r>
              <a:rPr lang="en-US" dirty="0"/>
              <a:t>Total Count, Category Dist., Ratings Dist., Avg. Rating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County scale:</a:t>
            </a:r>
          </a:p>
          <a:p>
            <a:pPr algn="ctr"/>
            <a:r>
              <a:rPr lang="en-US" dirty="0"/>
              <a:t>Total Count, Category Distribution, Ratings Distribution, Avg. Rating</a:t>
            </a:r>
          </a:p>
        </p:txBody>
      </p:sp>
    </p:spTree>
    <p:extLst>
      <p:ext uri="{BB962C8B-B14F-4D97-AF65-F5344CB8AC3E}">
        <p14:creationId xmlns:p14="http://schemas.microsoft.com/office/powerpoint/2010/main" val="11730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2414778" y="2721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Data</a:t>
            </a:r>
          </a:p>
          <a:p>
            <a:pPr algn="ctr"/>
            <a:r>
              <a:rPr lang="en-US" dirty="0"/>
              <a:t>Supplement with Additional Sources</a:t>
            </a:r>
          </a:p>
          <a:p>
            <a:pPr algn="ctr"/>
            <a:r>
              <a:rPr lang="en-US" dirty="0"/>
              <a:t>Research Preference Factors</a:t>
            </a:r>
          </a:p>
          <a:p>
            <a:pPr algn="ctr"/>
            <a:r>
              <a:rPr lang="en-US" dirty="0"/>
              <a:t>Tweak Formula</a:t>
            </a:r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E24-D77E-4622-A777-A76ED2FC4A80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on Local Level</a:t>
            </a:r>
          </a:p>
          <a:p>
            <a:pPr algn="ctr"/>
            <a:r>
              <a:rPr lang="en-US" dirty="0"/>
              <a:t>Combine with Alternate Sources</a:t>
            </a:r>
          </a:p>
          <a:p>
            <a:pPr algn="ctr"/>
            <a:r>
              <a:rPr lang="en-US" dirty="0"/>
              <a:t>Compare Foodie Hotspots to Local Rent Prices</a:t>
            </a:r>
          </a:p>
          <a:p>
            <a:pPr algn="ctr"/>
            <a:r>
              <a:rPr lang="en-US" dirty="0"/>
              <a:t>Expand Outside Food, </a:t>
            </a:r>
            <a:r>
              <a:rPr lang="en-US" dirty="0" err="1"/>
              <a:t>eg.</a:t>
            </a:r>
            <a:r>
              <a:rPr lang="en-US" dirty="0"/>
              <a:t> Clubs, Bars, Golf</a:t>
            </a:r>
          </a:p>
          <a:p>
            <a:pPr algn="ctr"/>
            <a:r>
              <a:rPr lang="en-US" dirty="0"/>
              <a:t>Study Other Major Cities</a:t>
            </a:r>
          </a:p>
        </p:txBody>
      </p:sp>
    </p:spTree>
    <p:extLst>
      <p:ext uri="{BB962C8B-B14F-4D97-AF65-F5344CB8AC3E}">
        <p14:creationId xmlns:p14="http://schemas.microsoft.com/office/powerpoint/2010/main" val="377417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107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6">
            <a:extLst>
              <a:ext uri="{FF2B5EF4-FFF2-40B4-BE49-F238E27FC236}">
                <a16:creationId xmlns:a16="http://schemas.microsoft.com/office/drawing/2014/main" id="{B786266F-3B7A-4DF0-BBA3-40741CAC2213}"/>
              </a:ext>
            </a:extLst>
          </p:cNvPr>
          <p:cNvSpPr txBox="1"/>
          <p:nvPr/>
        </p:nvSpPr>
        <p:spPr>
          <a:xfrm>
            <a:off x="8626553" y="5856085"/>
            <a:ext cx="12859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Conclusion  </a:t>
            </a:r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8" name="15">
            <a:extLst>
              <a:ext uri="{FF2B5EF4-FFF2-40B4-BE49-F238E27FC236}">
                <a16:creationId xmlns:a16="http://schemas.microsoft.com/office/drawing/2014/main" id="{40054304-0596-4E73-84CE-7151597E7DA3}"/>
              </a:ext>
            </a:extLst>
          </p:cNvPr>
          <p:cNvSpPr txBox="1"/>
          <p:nvPr/>
        </p:nvSpPr>
        <p:spPr>
          <a:xfrm>
            <a:off x="7762535" y="5557413"/>
            <a:ext cx="21499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Tips for Repeat Studies  </a:t>
            </a:r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6" name="14">
            <a:extLst>
              <a:ext uri="{FF2B5EF4-FFF2-40B4-BE49-F238E27FC236}">
                <a16:creationId xmlns:a16="http://schemas.microsoft.com/office/drawing/2014/main" id="{F10C09EC-B2A9-4729-864E-09FC873D5ABD}"/>
              </a:ext>
            </a:extLst>
          </p:cNvPr>
          <p:cNvSpPr txBox="1"/>
          <p:nvPr/>
        </p:nvSpPr>
        <p:spPr>
          <a:xfrm>
            <a:off x="8293129" y="5273034"/>
            <a:ext cx="16193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Implementation  </a:t>
            </a:r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sp>
        <p:nvSpPr>
          <p:cNvPr id="41" name="13">
            <a:extLst>
              <a:ext uri="{FF2B5EF4-FFF2-40B4-BE49-F238E27FC236}">
                <a16:creationId xmlns:a16="http://schemas.microsoft.com/office/drawing/2014/main" id="{CB3E084A-33B1-4096-A2D5-E0B8ACDEDEEC}"/>
              </a:ext>
            </a:extLst>
          </p:cNvPr>
          <p:cNvSpPr txBox="1"/>
          <p:nvPr/>
        </p:nvSpPr>
        <p:spPr>
          <a:xfrm>
            <a:off x="8202359" y="3910626"/>
            <a:ext cx="18293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Future Exploration  </a:t>
            </a:r>
            <a:r>
              <a:rPr lang="en-US" sz="1600" dirty="0">
                <a:latin typeface="Baskerville Old Face" panose="02020602080505020303" pitchFamily="18" charset="0"/>
              </a:rPr>
              <a:t>14</a:t>
            </a:r>
          </a:p>
        </p:txBody>
      </p:sp>
      <p:sp>
        <p:nvSpPr>
          <p:cNvPr id="40" name="12">
            <a:extLst>
              <a:ext uri="{FF2B5EF4-FFF2-40B4-BE49-F238E27FC236}">
                <a16:creationId xmlns:a16="http://schemas.microsoft.com/office/drawing/2014/main" id="{73C029D2-D635-4417-A5BB-4556AAC8FC7F}"/>
              </a:ext>
            </a:extLst>
          </p:cNvPr>
          <p:cNvSpPr txBox="1"/>
          <p:nvPr/>
        </p:nvSpPr>
        <p:spPr>
          <a:xfrm>
            <a:off x="8298041" y="3661529"/>
            <a:ext cx="17267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Areas to Improve  </a:t>
            </a:r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944639" y="2431715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585751" y="2431715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979882" y="3807777"/>
            <a:ext cx="3964067" cy="553998"/>
            <a:chOff x="907568" y="3825217"/>
            <a:chExt cx="396406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4005692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907568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202359" y="4675849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8" name="cat5">
            <a:extLst>
              <a:ext uri="{FF2B5EF4-FFF2-40B4-BE49-F238E27FC236}">
                <a16:creationId xmlns:a16="http://schemas.microsoft.com/office/drawing/2014/main" id="{63A3D0B3-23B5-46A1-AF7E-B05923DD8FF0}"/>
              </a:ext>
            </a:extLst>
          </p:cNvPr>
          <p:cNvSpPr txBox="1"/>
          <p:nvPr/>
        </p:nvSpPr>
        <p:spPr>
          <a:xfrm>
            <a:off x="8005240" y="3031184"/>
            <a:ext cx="21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Side Items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271934" y="1857288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2184161" y="4238920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286804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078600" y="1768719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04502" y="2393185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CFD8C-0E91-4567-BCC0-A15DDC58E7E9}"/>
              </a:ext>
            </a:extLst>
          </p:cNvPr>
          <p:cNvGrpSpPr/>
          <p:nvPr/>
        </p:nvGrpSpPr>
        <p:grpSpPr>
          <a:xfrm>
            <a:off x="2339992" y="4909558"/>
            <a:ext cx="1489510" cy="1444577"/>
            <a:chOff x="2191737" y="4909558"/>
            <a:chExt cx="1489510" cy="1444577"/>
          </a:xfrm>
        </p:grpSpPr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2387422" y="6015581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11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2336007" y="5462569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10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2191737" y="4909558"/>
              <a:ext cx="14895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</a:t>
              </a:r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2775230" y="521684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2775230" y="5769852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381429" y="3511644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innovative nature and diversity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71839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085207" y="6144022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390301" y="6141497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299566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122920" y="6108940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231136" y="391601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D0ED-3B8A-43B8-95AE-36539BF2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27" y="4369522"/>
            <a:ext cx="2571314" cy="168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86327-8B62-4369-9CCC-8DFD32C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4" y="4369522"/>
            <a:ext cx="2571313" cy="168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42196-2270-422B-9618-9B125E70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1" y="4369118"/>
            <a:ext cx="2571313" cy="16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2414778" y="2422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urban areas have:</a:t>
            </a:r>
          </a:p>
          <a:p>
            <a:pPr algn="ctr"/>
            <a:r>
              <a:rPr lang="en-US" dirty="0"/>
              <a:t>More top-rated restaurants</a:t>
            </a:r>
          </a:p>
          <a:p>
            <a:pPr algn="ctr"/>
            <a:r>
              <a:rPr lang="en-US" dirty="0"/>
              <a:t>More cuisine types</a:t>
            </a:r>
          </a:p>
          <a:p>
            <a:pPr algn="ctr"/>
            <a:r>
              <a:rPr lang="en-US" dirty="0"/>
              <a:t>SF, SJ, Oakland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1767-3FD5-4930-AD7E-BDB37064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7" r="30342"/>
          <a:stretch/>
        </p:blipFill>
        <p:spPr>
          <a:xfrm>
            <a:off x="7619540" y="3965463"/>
            <a:ext cx="2046288" cy="204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4993343" y="3965463"/>
            <a:ext cx="2046288" cy="2046288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2414778" y="3965463"/>
            <a:ext cx="2046288" cy="2046288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4604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Compare 9 Bay Counties</a:t>
            </a:r>
          </a:p>
          <a:p>
            <a:pPr algn="ctr"/>
            <a:r>
              <a:rPr lang="en-US" dirty="0"/>
              <a:t>Yelp as sole resource</a:t>
            </a:r>
          </a:p>
          <a:p>
            <a:pPr algn="ctr"/>
            <a:r>
              <a:rPr lang="en-US" dirty="0"/>
              <a:t>Defining restaurant</a:t>
            </a:r>
          </a:p>
          <a:p>
            <a:pPr algn="ctr"/>
            <a:r>
              <a:rPr lang="en-US" dirty="0"/>
              <a:t>Defining top-rated</a:t>
            </a:r>
          </a:p>
          <a:p>
            <a:pPr algn="ctr"/>
            <a:r>
              <a:rPr lang="en-US" dirty="0"/>
              <a:t>Defining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8" y="2217918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3" y="4419551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74" y="2445349"/>
            <a:ext cx="2802496" cy="3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2414778" y="30472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Applicable query parameters:</a:t>
            </a:r>
          </a:p>
          <a:p>
            <a:pPr algn="ctr"/>
            <a:r>
              <a:rPr lang="en-US" dirty="0"/>
              <a:t>Term search</a:t>
            </a:r>
          </a:p>
          <a:p>
            <a:pPr algn="ctr"/>
            <a:r>
              <a:rPr lang="en-US" dirty="0"/>
              <a:t>Location search</a:t>
            </a:r>
          </a:p>
          <a:p>
            <a:pPr algn="ctr"/>
            <a:r>
              <a:rPr lang="en-US" dirty="0"/>
              <a:t>Geocoordinates</a:t>
            </a:r>
          </a:p>
          <a:p>
            <a:pPr algn="ctr"/>
            <a:r>
              <a:rPr lang="en-US" dirty="0"/>
              <a:t>Search radius</a:t>
            </a:r>
          </a:p>
          <a:p>
            <a:pPr algn="ctr"/>
            <a:r>
              <a:rPr lang="en-US" dirty="0"/>
              <a:t>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4942665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048861"/>
            <a:ext cx="3028950" cy="857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Foodie’s preferences</a:t>
            </a:r>
          </a:p>
          <a:p>
            <a:pPr algn="ctr"/>
            <a:r>
              <a:rPr lang="en-US" dirty="0"/>
              <a:t>Yelp is sole reference</a:t>
            </a:r>
          </a:p>
          <a:p>
            <a:pPr algn="ctr"/>
            <a:r>
              <a:rPr lang="en-US" dirty="0"/>
              <a:t>Yelp data complete and error-free</a:t>
            </a:r>
          </a:p>
          <a:p>
            <a:pPr algn="ctr"/>
            <a:r>
              <a:rPr lang="en-US" dirty="0"/>
              <a:t>All reviews unbiased and standardized</a:t>
            </a:r>
          </a:p>
          <a:p>
            <a:pPr algn="ctr"/>
            <a:r>
              <a:rPr lang="en-US" dirty="0"/>
              <a:t>Ratings = Quality of Food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5555</TotalTime>
  <Words>725</Words>
  <Application>Microsoft Office PowerPoint</Application>
  <PresentationFormat>Widescreen</PresentationFormat>
  <Paragraphs>179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Baskerville Old Face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Areas to improve</vt:lpstr>
      <vt:lpstr>Future Exploration</vt:lpstr>
      <vt:lpstr>Implementation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154</cp:revision>
  <dcterms:created xsi:type="dcterms:W3CDTF">2019-07-08T21:32:23Z</dcterms:created>
  <dcterms:modified xsi:type="dcterms:W3CDTF">2019-07-13T03:09:45Z</dcterms:modified>
</cp:coreProperties>
</file>